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188338577623606"/>
          <c:y val="0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715699173921"/>
          <c:y val="0.59756731009987296"/>
          <c:w val="0.8431957013883703"/>
          <c:h val="0.247743685045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Лист1!$A$2:$A$14</c:f>
              <c:strCache>
                <c:ptCount val="13"/>
                <c:pt idx="0">
                  <c:v>Налог на прибыль (5564,5,00 тыс. руб.)</c:v>
                </c:pt>
                <c:pt idx="1">
                  <c:v>Налоги на товары (работы, услуги) реализуемые на территории Российской Федерации (8315,00 тыс. руб.) </c:v>
                </c:pt>
                <c:pt idx="2">
                  <c:v>Налог на совокупный доход (6,0 тыс. руб.)</c:v>
                </c:pt>
                <c:pt idx="3">
                  <c:v>Налог на имущество физических лиц (190,0 тыс. руб.)</c:v>
                </c:pt>
                <c:pt idx="4">
                  <c:v>Земельный налог (1057,0 тыс. руб.)</c:v>
                </c:pt>
                <c:pt idx="5">
                  <c:v>Государственная пошлина (93,6 тыс. руб.)</c:v>
                </c:pt>
                <c:pt idx="6">
                  <c:v>Доходы от использования имущества, находящегося в муницпальной собственности 288,8 тыс. руб.)</c:v>
                </c:pt>
                <c:pt idx="7">
                  <c:v>Штрафы, санкции, возмещение ущерба (25,0 тыс. руб.)</c:v>
                </c:pt>
                <c:pt idx="8">
                  <c:v>Прочие неналоговые доходы (4,7 тыс. руб.)</c:v>
                </c:pt>
                <c:pt idx="9">
                  <c:v>Дотации (40960,00 тыс. руб.)</c:v>
                </c:pt>
                <c:pt idx="10">
                  <c:v>Субвенции (881,0 тыс. руб.)</c:v>
                </c:pt>
                <c:pt idx="11">
                  <c:v>Иные безвозмездные поступления (35573,3 тыс. руб.)</c:v>
                </c:pt>
                <c:pt idx="12">
                  <c:v>Прочие безвозмездные поступления (560,0 тыс. руб.)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5564.5</c:v>
                </c:pt>
                <c:pt idx="1">
                  <c:v>8315</c:v>
                </c:pt>
                <c:pt idx="2">
                  <c:v>6</c:v>
                </c:pt>
                <c:pt idx="3">
                  <c:v>190</c:v>
                </c:pt>
                <c:pt idx="4">
                  <c:v>1057</c:v>
                </c:pt>
                <c:pt idx="5">
                  <c:v>93.6</c:v>
                </c:pt>
                <c:pt idx="6">
                  <c:v>288.8</c:v>
                </c:pt>
                <c:pt idx="7">
                  <c:v>25</c:v>
                </c:pt>
                <c:pt idx="8">
                  <c:v>4.7</c:v>
                </c:pt>
                <c:pt idx="9">
                  <c:v>40960</c:v>
                </c:pt>
                <c:pt idx="10">
                  <c:v>881</c:v>
                </c:pt>
                <c:pt idx="11">
                  <c:v>35573.300000000003</c:v>
                </c:pt>
                <c:pt idx="12">
                  <c:v>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D-43A1-8855-73DE56511BB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4224149566485282E-2"/>
          <c:y val="6.1132510981366912E-2"/>
          <c:w val="0.56959051453299359"/>
          <c:h val="0.68400422341132905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9 месяцев</a:t>
            </a:r>
            <a:r>
              <a:rPr lang="ru-RU" sz="1600" baseline="0" dirty="0" smtClean="0"/>
              <a:t> </a:t>
            </a:r>
            <a:r>
              <a:rPr lang="ru-RU" sz="1600" dirty="0" smtClean="0"/>
              <a:t>2017г</a:t>
            </a:r>
            <a:r>
              <a:rPr lang="ru-RU" sz="1600" dirty="0"/>
              <a:t>.</a:t>
            </a:r>
          </a:p>
        </c:rich>
      </c:tx>
      <c:layout>
        <c:manualLayout>
          <c:xMode val="edge"/>
          <c:yMode val="edge"/>
          <c:x val="0.1738022589326809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789239971068975E-2"/>
          <c:y val="0.13815865968295812"/>
          <c:w val="0.61744443361168488"/>
          <c:h val="0.4312338270491519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Налоги на товары ( работы, услуги) реализуемые на территории Российской Федерации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муницпальной собственности</c:v>
                </c:pt>
                <c:pt idx="7">
                  <c:v>Штрафы, санкции, возмещение ущерба</c:v>
                </c:pt>
                <c:pt idx="8">
                  <c:v>Прочие неналоговые доходы</c:v>
                </c:pt>
                <c:pt idx="9">
                  <c:v>Дотации</c:v>
                </c:pt>
                <c:pt idx="10">
                  <c:v>Субвенции</c:v>
                </c:pt>
                <c:pt idx="11">
                  <c:v>Иные межбюджетные трансферты</c:v>
                </c:pt>
                <c:pt idx="12">
                  <c:v>прочие безвозмездные поступления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68.099999999999994</c:v>
                </c:pt>
                <c:pt idx="1">
                  <c:v>64.5</c:v>
                </c:pt>
                <c:pt idx="2">
                  <c:v>100</c:v>
                </c:pt>
                <c:pt idx="3">
                  <c:v>31.6</c:v>
                </c:pt>
                <c:pt idx="4">
                  <c:v>77.5</c:v>
                </c:pt>
                <c:pt idx="5">
                  <c:v>89.2</c:v>
                </c:pt>
                <c:pt idx="6">
                  <c:v>69.3</c:v>
                </c:pt>
                <c:pt idx="7">
                  <c:v>100</c:v>
                </c:pt>
                <c:pt idx="8">
                  <c:v>100</c:v>
                </c:pt>
                <c:pt idx="9">
                  <c:v>80</c:v>
                </c:pt>
                <c:pt idx="10">
                  <c:v>75</c:v>
                </c:pt>
                <c:pt idx="11">
                  <c:v>3.3</c:v>
                </c:pt>
                <c:pt idx="1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DB-41A8-B276-007E2CA463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0982528"/>
        <c:axId val="30984064"/>
      </c:barChart>
      <c:catAx>
        <c:axId val="30982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0984064"/>
        <c:crosses val="autoZero"/>
        <c:auto val="1"/>
        <c:lblAlgn val="ctr"/>
        <c:lblOffset val="100"/>
        <c:noMultiLvlLbl val="1"/>
      </c:catAx>
      <c:valAx>
        <c:axId val="30984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0982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874676299815"/>
          <c:y val="0.13402922150830501"/>
          <c:w val="0.32684034336177403"/>
          <c:h val="0.8659707784916950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layout/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5A9-46DB-8EA6-5C6CF220AB0D}"/>
              </c:ext>
            </c:extLst>
          </c:dPt>
          <c:cat>
            <c:strRef>
              <c:f>Лист1!$A$2:$A$18</c:f>
              <c:strCache>
                <c:ptCount val="17"/>
                <c:pt idx="0">
                  <c:v>Глава администрации (1782,7 тыс. руб.)</c:v>
                </c:pt>
                <c:pt idx="1">
                  <c:v>Функционирование местной администрации (18365,1 тыс. руб.)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 (19,9тыс. руб.)</c:v>
                </c:pt>
                <c:pt idx="3">
                  <c:v>Резервный фонд (447,00 тыс. руб.)</c:v>
                </c:pt>
                <c:pt idx="4">
                  <c:v>Содержание МКУ "Хозяйсвенно-эксплуатационная служба сп.Саранпауль" (10845,3 тыс. руб.)</c:v>
                </c:pt>
                <c:pt idx="5">
                  <c:v>Другие общегосударственные вопросы (883,0 тыс. руб.)</c:v>
                </c:pt>
                <c:pt idx="6">
                  <c:v>Национальная оборона: содержание специпалиста ВУС (779,0 тыс. руб.)</c:v>
                </c:pt>
                <c:pt idx="7">
                  <c:v>Государственная регистрация актов гражданского состояния (102,0 тыс. руб.)</c:v>
                </c:pt>
                <c:pt idx="8">
                  <c:v>Защита населения и территорий от ЧС природного и техногенного характера: отопление пожарных емкостей (34480,3 тыс.руб.)</c:v>
                </c:pt>
                <c:pt idx="9">
                  <c:v>Общеэкономические вопросы: общественные работы (3948,7 тыс.руб.)</c:v>
                </c:pt>
                <c:pt idx="10">
                  <c:v>Содержание дорог (8959,0 тыс. руб.)</c:v>
                </c:pt>
                <c:pt idx="11">
                  <c:v>Оплата интернета (237,7 тыс. руб.)</c:v>
                </c:pt>
                <c:pt idx="12">
                  <c:v>Другие вопросы в области национальной экономики (279,0 тыс. руб.)</c:v>
                </c:pt>
                <c:pt idx="13">
                  <c:v>Жилищно-коммунальное хозяйство: субсидии ЖКХ и подготовка к ОЗП (12864,9 тыс. руб.)</c:v>
                </c:pt>
                <c:pt idx="14">
                  <c:v>Социальная политика: пенсия (180,0 тыс. руб.)</c:v>
                </c:pt>
                <c:pt idx="15">
                  <c:v>Культура, кинематография (516,5 тыс. руб.)</c:v>
                </c:pt>
                <c:pt idx="16">
                  <c:v>Физическая культура и спорт (34,30 тыс. руб.)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1782.7</c:v>
                </c:pt>
                <c:pt idx="1">
                  <c:v>18365.099999999999</c:v>
                </c:pt>
                <c:pt idx="2">
                  <c:v>19.899999999999999</c:v>
                </c:pt>
                <c:pt idx="3">
                  <c:v>447</c:v>
                </c:pt>
                <c:pt idx="4">
                  <c:v>10845.3</c:v>
                </c:pt>
                <c:pt idx="5">
                  <c:v>883</c:v>
                </c:pt>
                <c:pt idx="6">
                  <c:v>779</c:v>
                </c:pt>
                <c:pt idx="7">
                  <c:v>102</c:v>
                </c:pt>
                <c:pt idx="8">
                  <c:v>34480.300000000003</c:v>
                </c:pt>
                <c:pt idx="9">
                  <c:v>3948.7</c:v>
                </c:pt>
                <c:pt idx="10">
                  <c:v>8959</c:v>
                </c:pt>
                <c:pt idx="11">
                  <c:v>237.7</c:v>
                </c:pt>
                <c:pt idx="12">
                  <c:v>279</c:v>
                </c:pt>
                <c:pt idx="13" formatCode="#,##0.00">
                  <c:v>12864.9</c:v>
                </c:pt>
                <c:pt idx="14">
                  <c:v>180</c:v>
                </c:pt>
                <c:pt idx="15">
                  <c:v>516.5</c:v>
                </c:pt>
                <c:pt idx="16">
                  <c:v>34.299999999999997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A9-46DB-8EA6-5C6CF220A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032064"/>
        <c:axId val="33030528"/>
        <c:axId val="0"/>
      </c:bar3DChart>
      <c:valAx>
        <c:axId val="3303052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3032064"/>
        <c:crosses val="autoZero"/>
        <c:crossBetween val="between"/>
      </c:valAx>
      <c:catAx>
        <c:axId val="330320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3030528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 </a:t>
            </a:r>
            <a:r>
              <a:rPr lang="ru-RU" sz="1600" dirty="0" smtClean="0"/>
              <a:t>9 месяцев 2017г</a:t>
            </a:r>
            <a:r>
              <a:rPr lang="ru-RU" sz="1600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Глава администрации </c:v>
                </c:pt>
                <c:pt idx="1">
                  <c:v>Функционирование местной администрации 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3">
                  <c:v>Резервный фонд </c:v>
                </c:pt>
                <c:pt idx="4">
                  <c:v>Содержание МКУ "Хозяйсвенно-эксплуатационная служба сп.Саранпауль"</c:v>
                </c:pt>
                <c:pt idx="5">
                  <c:v>Другие общегосударственные вопросы </c:v>
                </c:pt>
                <c:pt idx="6">
                  <c:v>Национальная оборона: содержание специпалиста ВУС </c:v>
                </c:pt>
                <c:pt idx="7">
                  <c:v>Государственная регистрация актов гражданского состояния </c:v>
                </c:pt>
                <c:pt idx="8">
                  <c:v>Защита населения и территорий от ЧС природного и техногенного характера: отопление пожарных емкостей </c:v>
                </c:pt>
                <c:pt idx="9">
                  <c:v>Общеэкономические вопросы: общественные работы </c:v>
                </c:pt>
                <c:pt idx="10">
                  <c:v>Содержание дорог </c:v>
                </c:pt>
                <c:pt idx="11">
                  <c:v>Оплата интернета </c:v>
                </c:pt>
                <c:pt idx="12">
                  <c:v>Другие вопросы в области национальной экономики</c:v>
                </c:pt>
                <c:pt idx="13">
                  <c:v>Жилищно-коммунальное хозяйство: субсидии ЖКХ и подготовка к ОЗП </c:v>
                </c:pt>
                <c:pt idx="14">
                  <c:v>Социальная политика: пенсия </c:v>
                </c:pt>
                <c:pt idx="15">
                  <c:v>Культура, кинематография</c:v>
                </c:pt>
                <c:pt idx="16">
                  <c:v>Физическая культура и спорт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64.599999999999994</c:v>
                </c:pt>
                <c:pt idx="1">
                  <c:v>72.400000000000006</c:v>
                </c:pt>
                <c:pt idx="2">
                  <c:v>100</c:v>
                </c:pt>
                <c:pt idx="3">
                  <c:v>89.7</c:v>
                </c:pt>
                <c:pt idx="4">
                  <c:v>70.3</c:v>
                </c:pt>
                <c:pt idx="5">
                  <c:v>63.6</c:v>
                </c:pt>
                <c:pt idx="6">
                  <c:v>73.3</c:v>
                </c:pt>
                <c:pt idx="7">
                  <c:v>49.6</c:v>
                </c:pt>
                <c:pt idx="8">
                  <c:v>3.6</c:v>
                </c:pt>
                <c:pt idx="9">
                  <c:v>59.2</c:v>
                </c:pt>
                <c:pt idx="10">
                  <c:v>59.5</c:v>
                </c:pt>
                <c:pt idx="11">
                  <c:v>74.8</c:v>
                </c:pt>
                <c:pt idx="12">
                  <c:v>100</c:v>
                </c:pt>
                <c:pt idx="13">
                  <c:v>64.8</c:v>
                </c:pt>
                <c:pt idx="14">
                  <c:v>66.7</c:v>
                </c:pt>
                <c:pt idx="15">
                  <c:v>100</c:v>
                </c:pt>
                <c:pt idx="16">
                  <c:v>58.3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3-4452-AC92-EB4A0AC419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3065600"/>
        <c:axId val="33079680"/>
      </c:barChart>
      <c:catAx>
        <c:axId val="33065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3079680"/>
        <c:crosses val="autoZero"/>
        <c:auto val="1"/>
        <c:lblAlgn val="ctr"/>
        <c:lblOffset val="100"/>
        <c:noMultiLvlLbl val="1"/>
      </c:catAx>
      <c:valAx>
        <c:axId val="330796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3065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71449402158067"/>
          <c:y val="5.5612542289821681E-2"/>
          <c:w val="0.33002624671916009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layout/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бюджетам поселений на государственную регистрацию актов гражданского состояния</c:v>
                </c:pt>
                <c:pt idx="2">
                  <c:v>Субвенции бюджетам поселений на осуществление первичного воинского учета на территориях</c:v>
                </c:pt>
                <c:pt idx="3">
                  <c:v>Программа "Содействие занятости населения"</c:v>
                </c:pt>
                <c:pt idx="4">
                  <c:v>Прочие безвозмездные поступления из резервного фонда Правительства ХМАО-Югры на проведение неотложных аварийно-восстановительных работ</c:v>
                </c:pt>
                <c:pt idx="5">
                  <c:v>Прочие безвозмездные поступления в бюджеты сельских поселений (Создание общественных формирований правоохранительной направленности)</c:v>
                </c:pt>
                <c:pt idx="6">
                  <c:v>Прочие безвозмездные поступления в бюджеты сельских поселений (Приобретение детских площадок для д.Кимкъясуй, д.Ломбовож)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40960</c:v>
                </c:pt>
                <c:pt idx="1">
                  <c:v>102</c:v>
                </c:pt>
                <c:pt idx="2">
                  <c:v>779</c:v>
                </c:pt>
                <c:pt idx="3">
                  <c:v>2379.3000000000002</c:v>
                </c:pt>
                <c:pt idx="4">
                  <c:v>32870.6</c:v>
                </c:pt>
                <c:pt idx="5">
                  <c:v>23.4</c:v>
                </c:pt>
                <c:pt idx="6">
                  <c:v>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7-4CCA-8A23-1F33837959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530240"/>
        <c:axId val="33532928"/>
      </c:barChart>
      <c:catAx>
        <c:axId val="335302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33532928"/>
        <c:crosses val="autoZero"/>
        <c:auto val="1"/>
        <c:lblAlgn val="ctr"/>
        <c:lblOffset val="100"/>
        <c:noMultiLvlLbl val="0"/>
      </c:catAx>
      <c:valAx>
        <c:axId val="33532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53024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1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17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90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104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5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720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7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656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05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31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66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0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70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7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29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4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  <p:sldLayoutId id="2147484241" r:id="rId12"/>
    <p:sldLayoutId id="2147484242" r:id="rId13"/>
    <p:sldLayoutId id="2147484243" r:id="rId14"/>
    <p:sldLayoutId id="2147484244" r:id="rId15"/>
    <p:sldLayoutId id="2147484245" r:id="rId16"/>
    <p:sldLayoutId id="21474842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0064" y="1340768"/>
            <a:ext cx="7772400" cy="1930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Бюджет </a:t>
            </a:r>
            <a:r>
              <a:rPr lang="ru-RU" sz="4400" dirty="0" smtClean="0"/>
              <a:t>для граждан </a:t>
            </a:r>
            <a:br>
              <a:rPr lang="ru-RU" sz="4400" dirty="0" smtClean="0"/>
            </a:br>
            <a:r>
              <a:rPr lang="ru-RU" sz="4400" dirty="0" smtClean="0"/>
              <a:t>сельского поселения </a:t>
            </a:r>
            <a:br>
              <a:rPr lang="ru-RU" sz="4400" dirty="0" smtClean="0"/>
            </a:br>
            <a:r>
              <a:rPr lang="ru-RU" sz="4400" dirty="0" smtClean="0"/>
              <a:t>Саранпауль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8062912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бюджета по итогам </a:t>
            </a:r>
            <a:r>
              <a:rPr lang="ru-RU" dirty="0" smtClean="0"/>
              <a:t>9 месяцев 2017 </a:t>
            </a:r>
            <a:r>
              <a:rPr lang="ru-RU" dirty="0" smtClean="0"/>
              <a:t>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бюджета сельского поселения Саранпауль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48880"/>
            <a:ext cx="4589132" cy="8658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93664,4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94312,4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648,0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Доходы бюджета сельского поселения Саранпауль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889412"/>
              </p:ext>
            </p:extLst>
          </p:nvPr>
        </p:nvGraphicFramePr>
        <p:xfrm>
          <a:off x="0" y="1484784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Исполнение доходов бюджета сельского поселения Саранпауль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031764"/>
              </p:ext>
            </p:extLst>
          </p:nvPr>
        </p:nvGraphicFramePr>
        <p:xfrm>
          <a:off x="1115616" y="1988840"/>
          <a:ext cx="7056784" cy="374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бюджета сельского поселения Саранпауль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420682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Исполнение расходов</a:t>
            </a:r>
            <a:r>
              <a:rPr lang="ru-RU" sz="2400" dirty="0" smtClean="0"/>
              <a:t> </a:t>
            </a:r>
            <a:r>
              <a:rPr lang="ru-RU" sz="2000" dirty="0" smtClean="0"/>
              <a:t>бюджета сельского поселения Саранпауль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560381"/>
              </p:ext>
            </p:extLst>
          </p:nvPr>
        </p:nvGraphicFramePr>
        <p:xfrm>
          <a:off x="457200" y="980728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Объем межбюджетных трансфертов передаваемых из бюджетов других уровней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612705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710</TotalTime>
  <Words>99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Garamond</vt:lpstr>
      <vt:lpstr>Натуральные материалы</vt:lpstr>
      <vt:lpstr>     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112</cp:revision>
  <dcterms:modified xsi:type="dcterms:W3CDTF">2017-10-04T04:58:23Z</dcterms:modified>
</cp:coreProperties>
</file>