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188338577623606"/>
          <c:y val="0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88912251255829"/>
          <c:y val="0.73474340042464426"/>
          <c:w val="0.8431957013883703"/>
          <c:h val="0.2477436850450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Планируемые доходы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Лист1!$A$2:$A$16</c:f>
              <c:strCache>
                <c:ptCount val="15"/>
                <c:pt idx="0">
                  <c:v>Налог на прибыль (5531,3 тыс. руб.)</c:v>
                </c:pt>
                <c:pt idx="1">
                  <c:v>Налоги на товары (работы, услуги) реализуемые на территории Российской Федерации (7456 тыс. руб.) </c:v>
                </c:pt>
                <c:pt idx="2">
                  <c:v>Налог на совокупный доход (6,2 тыс. руб.)</c:v>
                </c:pt>
                <c:pt idx="3">
                  <c:v>Налог на имущество физических лиц (297 тыс. руб.)</c:v>
                </c:pt>
                <c:pt idx="4">
                  <c:v>Земельный налог (1102 тыс. руб.)</c:v>
                </c:pt>
                <c:pt idx="5">
                  <c:v>Государственная пошлина (105 тыс. руб.)</c:v>
                </c:pt>
                <c:pt idx="6">
                  <c:v>Доходы от использования имущества, находящегося в муницпальной собственности 288,8 тыс. руб.)</c:v>
                </c:pt>
                <c:pt idx="7">
                  <c:v>Прочие доходы от компенсации затрат бюджетов сельских поселений (145,5 тыс. руб.)</c:v>
                </c:pt>
                <c:pt idx="8">
                  <c:v>Штрафы, санкции, возмещение ущерба (25,0 тыс. руб.)</c:v>
                </c:pt>
                <c:pt idx="9">
                  <c:v>Прочие поступления от денежных взысканий (штрафов) и иных сумм в возмещение ущерба, зачисляемые в бюджеты сельских поселений (128,6 тыс. руб.)</c:v>
                </c:pt>
                <c:pt idx="10">
                  <c:v>Прочие неналоговые доходы (4,7 тыс. руб.)</c:v>
                </c:pt>
                <c:pt idx="11">
                  <c:v>Дотации (40960,00 тыс. руб.)</c:v>
                </c:pt>
                <c:pt idx="12">
                  <c:v>Субвенции (881,0 тыс. руб.)</c:v>
                </c:pt>
                <c:pt idx="13">
                  <c:v>Иные безвозмездные поступления (40062,7 тыс. руб.)</c:v>
                </c:pt>
                <c:pt idx="14">
                  <c:v>Прочие безвозмездные поступления (560,0 тыс. руб.)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5531.3</c:v>
                </c:pt>
                <c:pt idx="1">
                  <c:v>7456</c:v>
                </c:pt>
                <c:pt idx="2">
                  <c:v>6.2</c:v>
                </c:pt>
                <c:pt idx="3">
                  <c:v>297</c:v>
                </c:pt>
                <c:pt idx="4">
                  <c:v>1102</c:v>
                </c:pt>
                <c:pt idx="5">
                  <c:v>105</c:v>
                </c:pt>
                <c:pt idx="6">
                  <c:v>288.8</c:v>
                </c:pt>
                <c:pt idx="7">
                  <c:v>145.5</c:v>
                </c:pt>
                <c:pt idx="8">
                  <c:v>25</c:v>
                </c:pt>
                <c:pt idx="9">
                  <c:v>128.6</c:v>
                </c:pt>
                <c:pt idx="10">
                  <c:v>4.7</c:v>
                </c:pt>
                <c:pt idx="11">
                  <c:v>40960</c:v>
                </c:pt>
                <c:pt idx="12">
                  <c:v>881</c:v>
                </c:pt>
                <c:pt idx="13">
                  <c:v>40062.699999999997</c:v>
                </c:pt>
                <c:pt idx="14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D-43A1-8855-73DE56511BB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"/>
          <c:y val="7.2418651014084824E-3"/>
          <c:w val="0.56959051453299359"/>
          <c:h val="0.87017183275932308"/>
        </c:manualLayout>
      </c:layout>
      <c:overlay val="0"/>
      <c:txPr>
        <a:bodyPr/>
        <a:lstStyle/>
        <a:p>
          <a:pPr>
            <a:defRPr sz="1050" kern="100" spc="-100" baseline="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2017г</a:t>
            </a:r>
            <a:r>
              <a:rPr lang="ru-RU" sz="1600" dirty="0"/>
              <a:t>.</a:t>
            </a:r>
          </a:p>
        </c:rich>
      </c:tx>
      <c:layout>
        <c:manualLayout>
          <c:xMode val="edge"/>
          <c:yMode val="edge"/>
          <c:x val="0.1738022589326809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789239971068975E-2"/>
          <c:y val="0.13815865968295812"/>
          <c:w val="0.61744443361168488"/>
          <c:h val="0.43123382704915192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Налог на прибыль</c:v>
                </c:pt>
                <c:pt idx="1">
                  <c:v>Налоги на товары ( работы, услуги) реализуемые на территории Российской Федерации</c:v>
                </c:pt>
                <c:pt idx="2">
                  <c:v>Налог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муницпальной собственности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  <c:pt idx="10">
                  <c:v>Дотации</c:v>
                </c:pt>
                <c:pt idx="11">
                  <c:v>Субвенции</c:v>
                </c:pt>
                <c:pt idx="12">
                  <c:v>Иные межбюджетные трансферты</c:v>
                </c:pt>
                <c:pt idx="13">
                  <c:v>прочие безвозмездные поступления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103.4</c:v>
                </c:pt>
                <c:pt idx="1">
                  <c:v>96.8</c:v>
                </c:pt>
                <c:pt idx="2">
                  <c:v>100</c:v>
                </c:pt>
                <c:pt idx="3">
                  <c:v>101.5</c:v>
                </c:pt>
                <c:pt idx="4">
                  <c:v>104.4</c:v>
                </c:pt>
                <c:pt idx="5">
                  <c:v>103.1</c:v>
                </c:pt>
                <c:pt idx="6">
                  <c:v>91.5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99.3</c:v>
                </c:pt>
                <c:pt idx="1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B-41A8-B276-007E2CA46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0982528"/>
        <c:axId val="30984064"/>
      </c:barChart>
      <c:catAx>
        <c:axId val="3098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0984064"/>
        <c:crosses val="autoZero"/>
        <c:auto val="1"/>
        <c:lblAlgn val="ctr"/>
        <c:lblOffset val="100"/>
        <c:noMultiLvlLbl val="1"/>
      </c:catAx>
      <c:valAx>
        <c:axId val="30984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098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208825421028656"/>
          <c:y val="1.1708376488633874E-2"/>
          <c:w val="0.26211766480584725"/>
          <c:h val="0.98829139952191691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layout/>
      <c:overlay val="0"/>
    </c:title>
    <c:autoTitleDeleted val="0"/>
    <c:view3D>
      <c:rotX val="6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расходы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5A9-46DB-8EA6-5C6CF220AB0D}"/>
              </c:ext>
            </c:extLst>
          </c:dPt>
          <c:cat>
            <c:strRef>
              <c:f>Лист1!$A$2:$A$18</c:f>
              <c:strCache>
                <c:ptCount val="17"/>
                <c:pt idx="0">
                  <c:v>Глава администрации (1815,1 тыс. руб.)</c:v>
                </c:pt>
                <c:pt idx="1">
                  <c:v>Функционирование местной администрации (18178,0 тыс. руб.)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 (19,9тыс. руб.)</c:v>
                </c:pt>
                <c:pt idx="3">
                  <c:v>Резервный фонд (447,00 тыс. руб.)</c:v>
                </c:pt>
                <c:pt idx="4">
                  <c:v>Содержание МКУ "Хозяйсвенно-эксплуатационная служба сп.Саранпауль" (10831,7 тыс. руб.)</c:v>
                </c:pt>
                <c:pt idx="5">
                  <c:v>Другие общегосударственные вопросы (803,3 тыс. руб.)</c:v>
                </c:pt>
                <c:pt idx="6">
                  <c:v>Национальная оборона: содержание специпалиста ВУС (779,0 тыс. руб.)</c:v>
                </c:pt>
                <c:pt idx="7">
                  <c:v>Государственная регистрация актов гражданского состояния (102,0 тыс. руб.)</c:v>
                </c:pt>
                <c:pt idx="8">
                  <c:v>Защита населения и территорий от ЧС природного и техногенного характера: отопление пожарных емкостей (34595,7 тыс.руб.)</c:v>
                </c:pt>
                <c:pt idx="9">
                  <c:v>Общеэкономические вопросы: общественные работы (2793,5 тыс.руб.)</c:v>
                </c:pt>
                <c:pt idx="10">
                  <c:v>Содержание дорог (14055,2 тыс. руб.)</c:v>
                </c:pt>
                <c:pt idx="11">
                  <c:v>Оплата интернета (237,7 тыс. руб.)</c:v>
                </c:pt>
                <c:pt idx="12">
                  <c:v>Другие вопросы в области национальной экономики (272,0 тыс. руб.)</c:v>
                </c:pt>
                <c:pt idx="13">
                  <c:v>Жилищно-коммунальное хозяйство: субсидии ЖКХ и подготовка к ОЗП (12797,9 тыс. руб.)</c:v>
                </c:pt>
                <c:pt idx="14">
                  <c:v>Социальная политика: пенсия (195,0 тыс. руб.)</c:v>
                </c:pt>
                <c:pt idx="15">
                  <c:v>Культура, кинематография (684,8 тыс. руб.)</c:v>
                </c:pt>
                <c:pt idx="16">
                  <c:v>Физическая культура и спорт (41,0 тыс. руб.)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1815.1</c:v>
                </c:pt>
                <c:pt idx="1">
                  <c:v>18178</c:v>
                </c:pt>
                <c:pt idx="2">
                  <c:v>19.899999999999999</c:v>
                </c:pt>
                <c:pt idx="3">
                  <c:v>447</c:v>
                </c:pt>
                <c:pt idx="4">
                  <c:v>10831.7</c:v>
                </c:pt>
                <c:pt idx="5">
                  <c:v>803.3</c:v>
                </c:pt>
                <c:pt idx="6">
                  <c:v>779</c:v>
                </c:pt>
                <c:pt idx="7">
                  <c:v>102</c:v>
                </c:pt>
                <c:pt idx="8">
                  <c:v>34595.699999999997</c:v>
                </c:pt>
                <c:pt idx="9">
                  <c:v>2793.5</c:v>
                </c:pt>
                <c:pt idx="10">
                  <c:v>14055.2</c:v>
                </c:pt>
                <c:pt idx="11">
                  <c:v>237.7</c:v>
                </c:pt>
                <c:pt idx="12">
                  <c:v>272</c:v>
                </c:pt>
                <c:pt idx="13" formatCode="#,##0.00">
                  <c:v>12797.9</c:v>
                </c:pt>
                <c:pt idx="14">
                  <c:v>195</c:v>
                </c:pt>
                <c:pt idx="15">
                  <c:v>684.8</c:v>
                </c:pt>
                <c:pt idx="1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A9-46DB-8EA6-5C6CF220AB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032064"/>
        <c:axId val="33030528"/>
        <c:axId val="0"/>
      </c:bar3DChart>
      <c:valAx>
        <c:axId val="330305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33032064"/>
        <c:crosses val="autoZero"/>
        <c:crossBetween val="between"/>
      </c:valAx>
      <c:catAx>
        <c:axId val="33032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030528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% исполнения по итогам </a:t>
            </a:r>
            <a:r>
              <a:rPr lang="ru-RU" sz="1600" dirty="0" smtClean="0"/>
              <a:t>2017г</a:t>
            </a:r>
            <a:r>
              <a:rPr lang="ru-RU" sz="1600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 по итогам 1 квартала 2013г.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Глава администрации </c:v>
                </c:pt>
                <c:pt idx="1">
                  <c:v>Функционирование местной администрации </c:v>
                </c:pt>
                <c:pt idx="2">
                  <c:v>Обеспечение деятельности финансовых, налоговых и таможенных органов и органов финансового (финансово-бюджетного) надзора</c:v>
                </c:pt>
                <c:pt idx="3">
                  <c:v>Резервный фонд </c:v>
                </c:pt>
                <c:pt idx="4">
                  <c:v>Содержание МКУ "Хозяйсвенно-эксплуатационная служба сп.Саранпауль"</c:v>
                </c:pt>
                <c:pt idx="5">
                  <c:v>Другие общегосударственные вопросы </c:v>
                </c:pt>
                <c:pt idx="6">
                  <c:v>Национальная оборона: содержание специпалиста ВУС </c:v>
                </c:pt>
                <c:pt idx="7">
                  <c:v>Государственная регистрация актов гражданского состояния </c:v>
                </c:pt>
                <c:pt idx="8">
                  <c:v>Защита населения и территорий от ЧС природного и техногенного характера: отопление пожарных емкостей </c:v>
                </c:pt>
                <c:pt idx="9">
                  <c:v>Общеэкономические вопросы: общественные работы </c:v>
                </c:pt>
                <c:pt idx="10">
                  <c:v>Содержание дорог </c:v>
                </c:pt>
                <c:pt idx="11">
                  <c:v>Оплата интернета </c:v>
                </c:pt>
                <c:pt idx="12">
                  <c:v>Другие вопросы в области национальной экономики</c:v>
                </c:pt>
                <c:pt idx="13">
                  <c:v>Жилищно-коммунальное хозяйство: субсидии ЖКХ и подготовка к ОЗП </c:v>
                </c:pt>
                <c:pt idx="14">
                  <c:v>Социальная политика: пенсия </c:v>
                </c:pt>
                <c:pt idx="15">
                  <c:v>Культура, кинематография</c:v>
                </c:pt>
                <c:pt idx="16">
                  <c:v>Физическая культура и спорт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100</c:v>
                </c:pt>
                <c:pt idx="1">
                  <c:v>96.1</c:v>
                </c:pt>
                <c:pt idx="2">
                  <c:v>100</c:v>
                </c:pt>
                <c:pt idx="3">
                  <c:v>100</c:v>
                </c:pt>
                <c:pt idx="4">
                  <c:v>95.5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99.8</c:v>
                </c:pt>
                <c:pt idx="9">
                  <c:v>97.4</c:v>
                </c:pt>
                <c:pt idx="10">
                  <c:v>90.9</c:v>
                </c:pt>
                <c:pt idx="11">
                  <c:v>97.9</c:v>
                </c:pt>
                <c:pt idx="12">
                  <c:v>100</c:v>
                </c:pt>
                <c:pt idx="13">
                  <c:v>98.5</c:v>
                </c:pt>
                <c:pt idx="14">
                  <c:v>98.5</c:v>
                </c:pt>
                <c:pt idx="15">
                  <c:v>100</c:v>
                </c:pt>
                <c:pt idx="16">
                  <c:v>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3-4452-AC92-EB4A0AC41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3065600"/>
        <c:axId val="33079680"/>
      </c:barChart>
      <c:catAx>
        <c:axId val="33065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079680"/>
        <c:crosses val="autoZero"/>
        <c:auto val="1"/>
        <c:lblAlgn val="ctr"/>
        <c:lblOffset val="100"/>
        <c:noMultiLvlLbl val="1"/>
      </c:catAx>
      <c:valAx>
        <c:axId val="33079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306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71449402158067"/>
          <c:y val="5.5612542289821681E-2"/>
          <c:w val="0.33002624671916009"/>
          <c:h val="0.8968805596942806"/>
        </c:manualLayout>
      </c:layout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c:style val="2"/>
  <c:chart>
    <c:title>
      <c:layout>
        <c:manualLayout>
          <c:xMode val="edge"/>
          <c:yMode val="edge"/>
          <c:x val="0.24936320206845702"/>
          <c:y val="2.2824261356581294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ассигнования (тыс. руб.)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Дотации бюджетам поселений на выравнивание уровня бюджетной обеспеченности</c:v>
                </c:pt>
                <c:pt idx="1">
                  <c:v>Субвенции бюджетам поселений на государственную регистрацию актов гражданского состояния</c:v>
                </c:pt>
                <c:pt idx="2">
                  <c:v>Субвенции бюджетам поселений на осуществление первичного воинского учета на территориях</c:v>
                </c:pt>
                <c:pt idx="3">
                  <c:v>Программа "Содействие занятости населения"</c:v>
                </c:pt>
                <c:pt idx="4">
                  <c:v>Прочие безвозмездные поступления из резервного фонда Правительства ХМАО-Югры на проведение неотложных аварийно-восстановительных работ</c:v>
                </c:pt>
                <c:pt idx="5">
                  <c:v>Прочие безвозмездные поступления в бюджеты сельских поселений (Создание общественных формирований правоохранительной направленности)</c:v>
                </c:pt>
                <c:pt idx="6">
                  <c:v>Иные межбюджетные трансферты на реконструкцию, расширение, строительство, модернизация и кап. ремонт объектов коммунального хозяйства по муниципальной программе "Развитие жилищно-коммунального комплекса и повышение энергетической эффективности в Березовск</c:v>
                </c:pt>
                <c:pt idx="7">
                  <c:v>Иные межбюджетные трансферты  на строительство (реконструкцию), капитальный ремонт и ремонт автомобильных дорог общего пользования местного значения</c:v>
                </c:pt>
                <c:pt idx="8">
                  <c:v>Прочие безвозмездные поступления в бюджеты сельских поселений (Приобретение детских площадок для д.Кимкъясуй, д.Ломбовож)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40960</c:v>
                </c:pt>
                <c:pt idx="1">
                  <c:v>102</c:v>
                </c:pt>
                <c:pt idx="2">
                  <c:v>779</c:v>
                </c:pt>
                <c:pt idx="3">
                  <c:v>1172.5</c:v>
                </c:pt>
                <c:pt idx="4">
                  <c:v>32870.6</c:v>
                </c:pt>
                <c:pt idx="5">
                  <c:v>23.4</c:v>
                </c:pt>
                <c:pt idx="6">
                  <c:v>300</c:v>
                </c:pt>
                <c:pt idx="7">
                  <c:v>5696.2</c:v>
                </c:pt>
                <c:pt idx="8">
                  <c:v>560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57-4CCA-8A23-1F33837959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530240"/>
        <c:axId val="33532928"/>
      </c:barChart>
      <c:catAx>
        <c:axId val="335302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spc="100" baseline="0"/>
            </a:pPr>
            <a:endParaRPr lang="ru-RU"/>
          </a:p>
        </c:txPr>
        <c:crossAx val="33532928"/>
        <c:crosses val="autoZero"/>
        <c:auto val="1"/>
        <c:lblAlgn val="ctr"/>
        <c:lblOffset val="100"/>
        <c:noMultiLvlLbl val="0"/>
      </c:catAx>
      <c:valAx>
        <c:axId val="335329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53024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4A2DA-2435-4F76-B4FD-5199126C9774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E12-A028-4F5D-8911-DB9B832BF4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75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DDF1D-CD84-4807-AF42-292DFDFC46BD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A26AA-6278-4DD1-A9C5-8D217FCED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A26AA-6278-4DD1-A9C5-8D217FCEDFD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2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08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01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180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94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81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2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14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2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85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2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47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8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53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07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2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1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22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  <p:sldLayoutId id="2147484300" r:id="rId12"/>
    <p:sldLayoutId id="2147484301" r:id="rId13"/>
    <p:sldLayoutId id="2147484302" r:id="rId14"/>
    <p:sldLayoutId id="2147484303" r:id="rId15"/>
    <p:sldLayoutId id="2147484304" r:id="rId16"/>
    <p:sldLayoutId id="214748430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0064" y="1340768"/>
            <a:ext cx="7772400" cy="1930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Бюджет для граждан </a:t>
            </a:r>
            <a:br>
              <a:rPr lang="ru-RU" sz="4400" dirty="0" smtClean="0"/>
            </a:br>
            <a:r>
              <a:rPr lang="ru-RU" sz="4400" dirty="0" smtClean="0"/>
              <a:t>сельского поселения </a:t>
            </a:r>
            <a:br>
              <a:rPr lang="ru-RU" sz="4400" dirty="0" smtClean="0"/>
            </a:br>
            <a:r>
              <a:rPr lang="ru-RU" sz="4400" dirty="0" smtClean="0"/>
              <a:t>Саранпауль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8062912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бюджета по итогам </a:t>
            </a:r>
            <a:r>
              <a:rPr lang="ru-RU" dirty="0" smtClean="0"/>
              <a:t>2017 </a:t>
            </a:r>
            <a:r>
              <a:rPr lang="ru-RU" dirty="0" smtClean="0"/>
              <a:t>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бюджета сельского поселения Саранпауль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2348880"/>
            <a:ext cx="4589132" cy="86580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доходов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97553,8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3429000"/>
            <a:ext cx="4643470" cy="107157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Объем расходов в сумме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98201,8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тыс. руб.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714884"/>
            <a:ext cx="4643470" cy="10001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Дефицит бюджета в сумме 648,0 тыс. руб.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65245" cy="1202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бюджета сельского поселения Саранпауль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412785"/>
              </p:ext>
            </p:extLst>
          </p:nvPr>
        </p:nvGraphicFramePr>
        <p:xfrm>
          <a:off x="0" y="1484784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Исполнение доходов бюджета сельского поселения Саранпауль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42709"/>
              </p:ext>
            </p:extLst>
          </p:nvPr>
        </p:nvGraphicFramePr>
        <p:xfrm>
          <a:off x="1115616" y="1988840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бюджета сельского поселения Саранпауль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551075"/>
              </p:ext>
            </p:extLst>
          </p:nvPr>
        </p:nvGraphicFramePr>
        <p:xfrm>
          <a:off x="457200" y="785794"/>
          <a:ext cx="8388000" cy="5522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Исполнение расходов</a:t>
            </a:r>
            <a:r>
              <a:rPr lang="ru-RU" sz="2400" dirty="0" smtClean="0"/>
              <a:t> </a:t>
            </a:r>
            <a:r>
              <a:rPr lang="ru-RU" sz="2000" dirty="0" smtClean="0"/>
              <a:t>бюджета сельского поселения Саранпауль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230997"/>
              </p:ext>
            </p:extLst>
          </p:nvPr>
        </p:nvGraphicFramePr>
        <p:xfrm>
          <a:off x="457200" y="980728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2630"/>
            <a:ext cx="7924800" cy="34605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Объем межбюджетных трансфертов передаваемых из бюджетов других уровней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090424"/>
              </p:ext>
            </p:extLst>
          </p:nvPr>
        </p:nvGraphicFramePr>
        <p:xfrm>
          <a:off x="611560" y="548680"/>
          <a:ext cx="79208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728</TotalTime>
  <Words>93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Ион</vt:lpstr>
      <vt:lpstr>     Бюджет для граждан  сельского поселения  Саранпауль</vt:lpstr>
      <vt:lpstr>Основные характеристики бюджета сельского поселения Саранпауль</vt:lpstr>
      <vt:lpstr>Доходы бюджета сельского поселения Саранпауль</vt:lpstr>
      <vt:lpstr>Исполнение доходов бюджета сельского поселения Саранпауль</vt:lpstr>
      <vt:lpstr>Расходы бюджета сельского поселения Саранпауль</vt:lpstr>
      <vt:lpstr>Исполнение расходов бюджета сельского поселения Саранпауль</vt:lpstr>
      <vt:lpstr>Объем межбюджетных трансфертов передаваемых из бюджетов других уровней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сельского поселения  Саранпауль</dc:title>
  <cp:lastModifiedBy>1</cp:lastModifiedBy>
  <cp:revision>119</cp:revision>
  <dcterms:modified xsi:type="dcterms:W3CDTF">2018-01-16T09:40:06Z</dcterms:modified>
</cp:coreProperties>
</file>