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715699173921"/>
          <c:y val="0.59756731009987296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прибыль (6161,4 тыс. руб.)</c:v>
                </c:pt>
                <c:pt idx="1">
                  <c:v>Налог на совокупный доход (83,0 тыс. руб.)</c:v>
                </c:pt>
                <c:pt idx="2">
                  <c:v>Налог на имущество физических лиц (180,0 тыс. руб.)</c:v>
                </c:pt>
                <c:pt idx="3">
                  <c:v>Земельный налог (350,0 тыс. руб.)</c:v>
                </c:pt>
                <c:pt idx="4">
                  <c:v>Государственная пошлина (170,0 тыс. руб.)</c:v>
                </c:pt>
                <c:pt idx="5">
                  <c:v>Доходы от использования имущества, находящегося в муницпальной собственности 337,2 тыс. руб.)</c:v>
                </c:pt>
                <c:pt idx="6">
                  <c:v>Доходы от реализации имущества  (39,4 тыс. руб.)</c:v>
                </c:pt>
                <c:pt idx="7">
                  <c:v>Дотации (38835,4 тыс. руб.)</c:v>
                </c:pt>
                <c:pt idx="8">
                  <c:v>Субвенции (890,0 тыс. руб.)</c:v>
                </c:pt>
                <c:pt idx="9">
                  <c:v>Иные безвозмездные поступления (4405,3 тыс. руб.)</c:v>
                </c:pt>
                <c:pt idx="10">
                  <c:v>Прочие безвозмездные поступления в бюджеты сельских поселений (500,0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6161.4</c:v>
                </c:pt>
                <c:pt idx="1">
                  <c:v>83</c:v>
                </c:pt>
                <c:pt idx="2">
                  <c:v>180</c:v>
                </c:pt>
                <c:pt idx="3">
                  <c:v>350</c:v>
                </c:pt>
                <c:pt idx="4">
                  <c:v>170</c:v>
                </c:pt>
                <c:pt idx="5">
                  <c:v>337.2</c:v>
                </c:pt>
                <c:pt idx="6">
                  <c:v>39.4</c:v>
                </c:pt>
                <c:pt idx="7">
                  <c:v>35835.4</c:v>
                </c:pt>
                <c:pt idx="8">
                  <c:v>890</c:v>
                </c:pt>
                <c:pt idx="9">
                  <c:v>4405.3</c:v>
                </c:pt>
                <c:pt idx="10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82E-2"/>
          <c:y val="6.1132510981366912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1 </a:t>
            </a:r>
            <a:r>
              <a:rPr lang="ru-RU" sz="1600" dirty="0" smtClean="0"/>
              <a:t>полугодия </a:t>
            </a:r>
            <a:r>
              <a:rPr lang="ru-RU" sz="1600" dirty="0" smtClean="0"/>
              <a:t>2016г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Доходы от реализации иного имущества</c:v>
                </c:pt>
                <c:pt idx="7">
                  <c:v>Дотации</c:v>
                </c:pt>
                <c:pt idx="8">
                  <c:v>Субвенции</c:v>
                </c:pt>
                <c:pt idx="9">
                  <c:v>Иные межбюджетные трансферты</c:v>
                </c:pt>
                <c:pt idx="10">
                  <c:v>Прочие безвозмездные поступления в бюджеты сельских поселений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39.9</c:v>
                </c:pt>
                <c:pt idx="1">
                  <c:v>114.6</c:v>
                </c:pt>
                <c:pt idx="2">
                  <c:v>4.5999999999999996</c:v>
                </c:pt>
                <c:pt idx="3">
                  <c:v>63.4</c:v>
                </c:pt>
                <c:pt idx="4">
                  <c:v>29.9</c:v>
                </c:pt>
                <c:pt idx="5">
                  <c:v>43.2</c:v>
                </c:pt>
                <c:pt idx="6">
                  <c:v>107.6</c:v>
                </c:pt>
                <c:pt idx="7">
                  <c:v>45.8</c:v>
                </c:pt>
                <c:pt idx="8">
                  <c:v>84.4</c:v>
                </c:pt>
                <c:pt idx="9">
                  <c:v>35.200000000000003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1230336"/>
        <c:axId val="21231872"/>
      </c:barChart>
      <c:catAx>
        <c:axId val="21230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231872"/>
        <c:crosses val="autoZero"/>
        <c:auto val="1"/>
        <c:lblAlgn val="ctr"/>
        <c:lblOffset val="100"/>
        <c:noMultiLvlLbl val="1"/>
      </c:catAx>
      <c:valAx>
        <c:axId val="21231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12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874676299815"/>
          <c:y val="0.13402922150830501"/>
          <c:w val="0.32684034336177403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303731521220792"/>
          <c:y val="7.4423526203749424E-2"/>
          <c:w val="0.49029160705770147"/>
          <c:h val="0.8364822953609234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Лист1!$A$2:$A$16</c:f>
              <c:strCache>
                <c:ptCount val="15"/>
                <c:pt idx="0">
                  <c:v>Глава администрации (1 579,0 тыс. руб.)</c:v>
                </c:pt>
                <c:pt idx="1">
                  <c:v>Функционирование местной администрации (16258,3 тыс. руб.)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 (21,7 тыс. руб.)</c:v>
                </c:pt>
                <c:pt idx="3">
                  <c:v>Обеспечение проведения выборов и референдумов (200,00 тыс. руб.)</c:v>
                </c:pt>
                <c:pt idx="4">
                  <c:v>Резервный фонд (10,00 тыс. руб.)</c:v>
                </c:pt>
                <c:pt idx="5">
                  <c:v>Содержание МКУ "Хозяйсвенно-эксплуатационная служба сп.Саранпауль" (8597,3 тыс. руб.)</c:v>
                </c:pt>
                <c:pt idx="6">
                  <c:v>Другие общегосударственные вопросы (1027,6 тыс. руб.)</c:v>
                </c:pt>
                <c:pt idx="7">
                  <c:v>Национальная оборона: содержание специпалиста ВУС (788,0 тыс. руб.)</c:v>
                </c:pt>
                <c:pt idx="8">
                  <c:v>Государственная регистрация актов гражданского состояния (102,0 тыс. руб.)</c:v>
                </c:pt>
                <c:pt idx="9">
                  <c:v>Защита населения и территорий от ЧС природного и техногенного характера: отопление пожарных емкостей (1329,0 тыс.руб.)</c:v>
                </c:pt>
                <c:pt idx="10">
                  <c:v>Общеэкономические вопросы: общественные работы (3835,9 тыс.руб.)</c:v>
                </c:pt>
                <c:pt idx="11">
                  <c:v>Содержание дорог (5186,1тыс. руб.)</c:v>
                </c:pt>
                <c:pt idx="12">
                  <c:v>Оплата интернета (221,4 тыс. руб.)</c:v>
                </c:pt>
                <c:pt idx="13">
                  <c:v>Жилищно-коммунальное хозяйство: субсидии ЖКХ и подготовка к ОЗП (11361,8 тыс. руб.)</c:v>
                </c:pt>
                <c:pt idx="14">
                  <c:v>Социальная политика: пенсия (180,0 тыс. руб.)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1579</c:v>
                </c:pt>
                <c:pt idx="1">
                  <c:v>16258.3</c:v>
                </c:pt>
                <c:pt idx="2">
                  <c:v>21.7</c:v>
                </c:pt>
                <c:pt idx="3">
                  <c:v>200</c:v>
                </c:pt>
                <c:pt idx="4">
                  <c:v>10</c:v>
                </c:pt>
                <c:pt idx="5">
                  <c:v>8597.2999999999993</c:v>
                </c:pt>
                <c:pt idx="6">
                  <c:v>1027.5999999999999</c:v>
                </c:pt>
                <c:pt idx="7">
                  <c:v>788</c:v>
                </c:pt>
                <c:pt idx="8">
                  <c:v>102</c:v>
                </c:pt>
                <c:pt idx="9">
                  <c:v>1329</c:v>
                </c:pt>
                <c:pt idx="10">
                  <c:v>3835.9</c:v>
                </c:pt>
                <c:pt idx="11">
                  <c:v>5186.1000000000004</c:v>
                </c:pt>
                <c:pt idx="12">
                  <c:v>221.4</c:v>
                </c:pt>
                <c:pt idx="13" formatCode="#,##0.00">
                  <c:v>11361.8</c:v>
                </c:pt>
                <c:pt idx="14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059648"/>
        <c:axId val="84058112"/>
        <c:axId val="0"/>
      </c:bar3DChart>
      <c:valAx>
        <c:axId val="8405811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84059648"/>
        <c:crosses val="autoZero"/>
        <c:crossBetween val="between"/>
      </c:valAx>
      <c:catAx>
        <c:axId val="840596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84058112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1 </a:t>
            </a:r>
            <a:r>
              <a:rPr lang="ru-RU" sz="1600" dirty="0" smtClean="0"/>
              <a:t>полугодия </a:t>
            </a:r>
            <a:r>
              <a:rPr lang="ru-RU" sz="1600" dirty="0" smtClean="0"/>
              <a:t>2016г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Обеспечение проведения выборов и референдумов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характера: отопление пожарных емкостей </c:v>
                </c:pt>
                <c:pt idx="10">
                  <c:v>Общеэкономические вопросы: общественные работы </c:v>
                </c:pt>
                <c:pt idx="11">
                  <c:v>Содержание дорог </c:v>
                </c:pt>
                <c:pt idx="12">
                  <c:v>Оплата интернета </c:v>
                </c:pt>
                <c:pt idx="13">
                  <c:v>Жилищно-коммунальное хозяйство: субсидии ЖКХ и подготовка к ОЗП </c:v>
                </c:pt>
                <c:pt idx="14">
                  <c:v>Социальная политика: пенсия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63.2</c:v>
                </c:pt>
                <c:pt idx="1">
                  <c:v>47.17</c:v>
                </c:pt>
                <c:pt idx="2">
                  <c:v>100</c:v>
                </c:pt>
                <c:pt idx="3">
                  <c:v>0</c:v>
                </c:pt>
                <c:pt idx="4">
                  <c:v>80</c:v>
                </c:pt>
                <c:pt idx="5">
                  <c:v>48.48</c:v>
                </c:pt>
                <c:pt idx="6">
                  <c:v>59.9</c:v>
                </c:pt>
                <c:pt idx="7">
                  <c:v>31.51</c:v>
                </c:pt>
                <c:pt idx="8">
                  <c:v>9.9</c:v>
                </c:pt>
                <c:pt idx="9">
                  <c:v>36.94</c:v>
                </c:pt>
                <c:pt idx="10">
                  <c:v>27.28</c:v>
                </c:pt>
                <c:pt idx="11">
                  <c:v>50.46</c:v>
                </c:pt>
                <c:pt idx="12">
                  <c:v>47.92</c:v>
                </c:pt>
                <c:pt idx="13">
                  <c:v>12.95</c:v>
                </c:pt>
                <c:pt idx="14">
                  <c:v>41.67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1911808"/>
        <c:axId val="21917696"/>
      </c:barChart>
      <c:catAx>
        <c:axId val="21911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1917696"/>
        <c:crosses val="autoZero"/>
        <c:auto val="1"/>
        <c:lblAlgn val="ctr"/>
        <c:lblOffset val="100"/>
        <c:noMultiLvlLbl val="1"/>
      </c:catAx>
      <c:valAx>
        <c:axId val="21917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191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Подготовка к ОЗП 2015-2016гг.</c:v>
                </c:pt>
                <c:pt idx="5">
                  <c:v>Прочие безвозмездные поступления в бюджеты сельских поселений (празднование "День Оленевода")</c:v>
                </c:pt>
                <c:pt idx="6">
                  <c:v>Прочие безвозмездные поступления в бюджеты сельских поселений (Обустройство спортивной площадки в д.Ломбовож)</c:v>
                </c:pt>
                <c:pt idx="7">
                  <c:v>Прочие безвозмездные поступления в бюджеты сельских поселений (Изготовление памятника ВОВ  в д.Хурумпауль)</c:v>
                </c:pt>
                <c:pt idx="8">
                  <c:v>Прочие безвозмездные поступления в бюджеты сельских поселений (Создание общественных формирований правоохранительной направленности)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35835.4</c:v>
                </c:pt>
                <c:pt idx="1">
                  <c:v>102</c:v>
                </c:pt>
                <c:pt idx="2">
                  <c:v>788</c:v>
                </c:pt>
                <c:pt idx="3">
                  <c:v>3282</c:v>
                </c:pt>
                <c:pt idx="4">
                  <c:v>686.5</c:v>
                </c:pt>
                <c:pt idx="5">
                  <c:v>500</c:v>
                </c:pt>
                <c:pt idx="6">
                  <c:v>300</c:v>
                </c:pt>
                <c:pt idx="7">
                  <c:v>100</c:v>
                </c:pt>
                <c:pt idx="8">
                  <c:v>23.3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306816"/>
        <c:axId val="22309504"/>
      </c:barChart>
      <c:catAx>
        <c:axId val="22306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22309504"/>
        <c:crosses val="autoZero"/>
        <c:auto val="1"/>
        <c:lblAlgn val="ctr"/>
        <c:lblOffset val="100"/>
        <c:noMultiLvlLbl val="0"/>
      </c:catAx>
      <c:valAx>
        <c:axId val="22309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30681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1 </a:t>
            </a:r>
            <a:r>
              <a:rPr lang="ru-RU" dirty="0" smtClean="0"/>
              <a:t>полугодия</a:t>
            </a:r>
            <a:r>
              <a:rPr lang="ru-RU" dirty="0" smtClean="0"/>
              <a:t> </a:t>
            </a:r>
            <a:r>
              <a:rPr lang="ru-RU" dirty="0" smtClean="0"/>
              <a:t>2016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48951,7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50702,1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1750,4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бюджета сельского поселения Саранпауль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538242"/>
              </p:ext>
            </p:extLst>
          </p:nvPr>
        </p:nvGraphicFramePr>
        <p:xfrm>
          <a:off x="0" y="1844824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Исполнение доходов бюджета сельского поселения Саранпауль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91741"/>
              </p:ext>
            </p:extLst>
          </p:nvPr>
        </p:nvGraphicFramePr>
        <p:xfrm>
          <a:off x="1115616" y="2132856"/>
          <a:ext cx="7056784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511802"/>
              </p:ext>
            </p:extLst>
          </p:nvPr>
        </p:nvGraphicFramePr>
        <p:xfrm>
          <a:off x="457200" y="785794"/>
          <a:ext cx="8388000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066757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023304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655</TotalTime>
  <Words>102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102</cp:revision>
  <dcterms:modified xsi:type="dcterms:W3CDTF">2016-07-06T07:35:04Z</dcterms:modified>
</cp:coreProperties>
</file>