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000"/>
          </a:pPr>
          <a:endParaRPr lang="ru-RU"/>
        </a:p>
      </c:txPr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2715699173921"/>
          <c:y val="0.59756731009987296"/>
          <c:w val="0.8431957013883703"/>
          <c:h val="0.247743685045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Налог на прибыль (6161,4 тыс. руб.)</c:v>
                </c:pt>
                <c:pt idx="1">
                  <c:v>Налог на совокупный доход (83,0 тыс. руб.)</c:v>
                </c:pt>
                <c:pt idx="2">
                  <c:v>Налог на имущество физических лиц (180,0 тыс. руб.)</c:v>
                </c:pt>
                <c:pt idx="3">
                  <c:v>Земельный налог (350,0 тыс. руб.)</c:v>
                </c:pt>
                <c:pt idx="4">
                  <c:v>Государственная пошлина (170,0 тыс. руб.)</c:v>
                </c:pt>
                <c:pt idx="5">
                  <c:v>Доходы от использования имущества, находящегося в муницпальной собственности 337,2 тыс. руб.)</c:v>
                </c:pt>
                <c:pt idx="6">
                  <c:v>Штрафы, санкции, возмещение ущерба (6,0 тыс. руб.)</c:v>
                </c:pt>
                <c:pt idx="7">
                  <c:v>Доходы от реализации имущества  (39,4 тыс. руб.)</c:v>
                </c:pt>
                <c:pt idx="8">
                  <c:v>Дотации (27019,8тыс. руб.)</c:v>
                </c:pt>
                <c:pt idx="9">
                  <c:v>Субвенции (890,0 тыс. руб.)</c:v>
                </c:pt>
                <c:pt idx="10">
                  <c:v>Иные безвозмездные поступления (8110,8тыс. руб.)</c:v>
                </c:pt>
                <c:pt idx="11">
                  <c:v>Прочие безвозмездные поступления в бюджеты сельских поселений (500,0 тыс. руб.)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6161.4</c:v>
                </c:pt>
                <c:pt idx="1">
                  <c:v>83</c:v>
                </c:pt>
                <c:pt idx="2">
                  <c:v>180</c:v>
                </c:pt>
                <c:pt idx="3">
                  <c:v>350</c:v>
                </c:pt>
                <c:pt idx="4">
                  <c:v>170</c:v>
                </c:pt>
                <c:pt idx="5">
                  <c:v>337.2</c:v>
                </c:pt>
                <c:pt idx="6">
                  <c:v>6</c:v>
                </c:pt>
                <c:pt idx="7">
                  <c:v>39.4</c:v>
                </c:pt>
                <c:pt idx="8">
                  <c:v>27019.8</c:v>
                </c:pt>
                <c:pt idx="9">
                  <c:v>890</c:v>
                </c:pt>
                <c:pt idx="10">
                  <c:v>8110.8</c:v>
                </c:pt>
                <c:pt idx="11">
                  <c:v>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9.4224149566485282E-2"/>
          <c:y val="6.1132510981366912E-2"/>
          <c:w val="0.56959051453299359"/>
          <c:h val="0.68400422341132905"/>
        </c:manualLayout>
      </c:layout>
      <c:overlay val="0"/>
      <c:txPr>
        <a:bodyPr/>
        <a:lstStyle/>
        <a:p>
          <a:pPr>
            <a:defRPr sz="105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1 полугодия 2016г</a:t>
            </a:r>
            <a:r>
              <a:rPr lang="ru-RU" sz="1600" dirty="0"/>
              <a:t>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1789239971068975E-2"/>
          <c:y val="0.13815865968295812"/>
          <c:w val="0.61744443361168488"/>
          <c:h val="0.4312338270491519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Налог на прибыль</c:v>
                </c:pt>
                <c:pt idx="1">
                  <c:v>Налог на совокупный доход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муницпальной собственности</c:v>
                </c:pt>
                <c:pt idx="6">
                  <c:v>Доходы от реализации иного имущества</c:v>
                </c:pt>
                <c:pt idx="7">
                  <c:v>Дотации</c:v>
                </c:pt>
                <c:pt idx="8">
                  <c:v>Субвенции</c:v>
                </c:pt>
                <c:pt idx="9">
                  <c:v>Иные межбюджетные трансферты</c:v>
                </c:pt>
                <c:pt idx="10">
                  <c:v>Прочие безвозмездные поступления в бюджеты сельских поселений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39.9</c:v>
                </c:pt>
                <c:pt idx="1">
                  <c:v>114.6</c:v>
                </c:pt>
                <c:pt idx="2">
                  <c:v>4.5999999999999996</c:v>
                </c:pt>
                <c:pt idx="3">
                  <c:v>63.4</c:v>
                </c:pt>
                <c:pt idx="4">
                  <c:v>29.9</c:v>
                </c:pt>
                <c:pt idx="5">
                  <c:v>43.2</c:v>
                </c:pt>
                <c:pt idx="6">
                  <c:v>107.6</c:v>
                </c:pt>
                <c:pt idx="7">
                  <c:v>60.7</c:v>
                </c:pt>
                <c:pt idx="8">
                  <c:v>84.4</c:v>
                </c:pt>
                <c:pt idx="9">
                  <c:v>19.100000000000001</c:v>
                </c:pt>
                <c:pt idx="1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4259968"/>
        <c:axId val="24298624"/>
      </c:barChart>
      <c:catAx>
        <c:axId val="242599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4298624"/>
        <c:crosses val="autoZero"/>
        <c:auto val="1"/>
        <c:lblAlgn val="ctr"/>
        <c:lblOffset val="100"/>
        <c:noMultiLvlLbl val="1"/>
      </c:catAx>
      <c:valAx>
        <c:axId val="242986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4259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874676299815"/>
          <c:y val="0.13402922150830501"/>
          <c:w val="0.32684034336177403"/>
          <c:h val="0.86597077849169501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layout/>
      <c:overlay val="0"/>
    </c:title>
    <c:autoTitleDeleted val="0"/>
    <c:view3D>
      <c:rotX val="6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303731521220792"/>
          <c:y val="7.4423526203749424E-2"/>
          <c:w val="0.49029160705770147"/>
          <c:h val="0.8364822953609234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cat>
            <c:strRef>
              <c:f>Лист1!$A$2:$A$16</c:f>
              <c:strCache>
                <c:ptCount val="15"/>
                <c:pt idx="0">
                  <c:v>Глава администрации (1 579,0 тыс. руб.)</c:v>
                </c:pt>
                <c:pt idx="1">
                  <c:v>Функционирование местной администрации (16252,3 тыс. руб.)</c:v>
                </c:pt>
                <c:pt idx="2">
                  <c:v>Обеспечение деятельности финансовых, налоговых и таможенных органов и органов финансового (финансово-бюджетного) надзора (20,3 тыс. руб.)</c:v>
                </c:pt>
                <c:pt idx="3">
                  <c:v>Обеспечение проведения выборов и референдумов (200,00 тыс. руб.)</c:v>
                </c:pt>
                <c:pt idx="4">
                  <c:v>Резервный фонд (10,00 тыс. руб.)</c:v>
                </c:pt>
                <c:pt idx="5">
                  <c:v>Содержание МКУ "Хозяйсвенно-эксплуатационная служба сп.Саранпауль" (8606,7 тыс. руб.)</c:v>
                </c:pt>
                <c:pt idx="6">
                  <c:v>Другие общегосударственные вопросы (1029,6 тыс. руб.)</c:v>
                </c:pt>
                <c:pt idx="7">
                  <c:v>Национальная оборона: содержание специпалиста ВУС (788,0 тыс. руб.)</c:v>
                </c:pt>
                <c:pt idx="8">
                  <c:v>Государственная регистрация актов гражданского состояния (102,0 тыс. руб.)</c:v>
                </c:pt>
                <c:pt idx="9">
                  <c:v>Защита населения и территорий от ЧС природного и техногенного характера: отопление пожарных емкостей (1329,0 тыс.руб.)</c:v>
                </c:pt>
                <c:pt idx="10">
                  <c:v>Общеэкономические вопросы: общественные работы (3835,9 тыс.руб.)</c:v>
                </c:pt>
                <c:pt idx="11">
                  <c:v>Содержание дорог (5186,1тыс. руб.)</c:v>
                </c:pt>
                <c:pt idx="12">
                  <c:v>Оплата интернета (221,4 тыс. руб.)</c:v>
                </c:pt>
                <c:pt idx="13">
                  <c:v>Жилищно-коммунальное хозяйство: субсидии ЖКХ и подготовка к ОЗП (6251,7 тыс. руб.)</c:v>
                </c:pt>
                <c:pt idx="14">
                  <c:v>Социальная политика: пенсия (180,0 тыс. руб.)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1579</c:v>
                </c:pt>
                <c:pt idx="1">
                  <c:v>16252.3</c:v>
                </c:pt>
                <c:pt idx="2">
                  <c:v>20.3</c:v>
                </c:pt>
                <c:pt idx="3">
                  <c:v>200</c:v>
                </c:pt>
                <c:pt idx="4">
                  <c:v>10</c:v>
                </c:pt>
                <c:pt idx="5">
                  <c:v>8606.7000000000007</c:v>
                </c:pt>
                <c:pt idx="6">
                  <c:v>1029.5999999999999</c:v>
                </c:pt>
                <c:pt idx="7">
                  <c:v>788</c:v>
                </c:pt>
                <c:pt idx="8">
                  <c:v>102</c:v>
                </c:pt>
                <c:pt idx="9">
                  <c:v>1329</c:v>
                </c:pt>
                <c:pt idx="10">
                  <c:v>3835.9</c:v>
                </c:pt>
                <c:pt idx="11">
                  <c:v>5186.1000000000004</c:v>
                </c:pt>
                <c:pt idx="12">
                  <c:v>221.4</c:v>
                </c:pt>
                <c:pt idx="13" formatCode="#,##0.00">
                  <c:v>6251.7</c:v>
                </c:pt>
                <c:pt idx="14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294400"/>
        <c:axId val="27982464"/>
        <c:axId val="0"/>
      </c:bar3DChart>
      <c:valAx>
        <c:axId val="2798246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0294400"/>
        <c:crosses val="autoZero"/>
        <c:crossBetween val="between"/>
      </c:valAx>
      <c:catAx>
        <c:axId val="3029440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7982464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 1 полугодия 2016г</a:t>
            </a:r>
            <a:r>
              <a:rPr lang="ru-RU" sz="1600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Глава администрации </c:v>
                </c:pt>
                <c:pt idx="1">
                  <c:v>Функционирование местной администрации </c:v>
                </c:pt>
                <c:pt idx="2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3">
                  <c:v>Обеспечение проведения выборов и референдумов</c:v>
                </c:pt>
                <c:pt idx="4">
                  <c:v>Резервный фонд </c:v>
                </c:pt>
                <c:pt idx="5">
                  <c:v>Содержание МКУ "Хозяйсвенно-эксплуатационная служба сп.Саранпауль"</c:v>
                </c:pt>
                <c:pt idx="6">
                  <c:v>Другие общегосударственные вопросы </c:v>
                </c:pt>
                <c:pt idx="7">
                  <c:v>Национальная оборона: содержание специпалиста ВУС </c:v>
                </c:pt>
                <c:pt idx="8">
                  <c:v>Государственная регистрация актов гражданского состояния </c:v>
                </c:pt>
                <c:pt idx="9">
                  <c:v>Защита населения и территорий от ЧС природного и техногенного характера: отопление пожарных емкостей </c:v>
                </c:pt>
                <c:pt idx="10">
                  <c:v>Общеэкономические вопросы: общественные работы </c:v>
                </c:pt>
                <c:pt idx="11">
                  <c:v>Содержание дорог </c:v>
                </c:pt>
                <c:pt idx="12">
                  <c:v>Оплата интернета </c:v>
                </c:pt>
                <c:pt idx="13">
                  <c:v>Жилищно-коммунальное хозяйство: субсидии ЖКХ и подготовка к ОЗП </c:v>
                </c:pt>
                <c:pt idx="14">
                  <c:v>Социальная политика: пенсия 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63.2</c:v>
                </c:pt>
                <c:pt idx="1">
                  <c:v>47.19</c:v>
                </c:pt>
                <c:pt idx="2">
                  <c:v>106.9</c:v>
                </c:pt>
                <c:pt idx="3">
                  <c:v>0</c:v>
                </c:pt>
                <c:pt idx="4">
                  <c:v>80</c:v>
                </c:pt>
                <c:pt idx="5">
                  <c:v>48.43</c:v>
                </c:pt>
                <c:pt idx="6">
                  <c:v>59.79</c:v>
                </c:pt>
                <c:pt idx="7">
                  <c:v>31.51</c:v>
                </c:pt>
                <c:pt idx="8">
                  <c:v>9.9</c:v>
                </c:pt>
                <c:pt idx="9">
                  <c:v>37.19</c:v>
                </c:pt>
                <c:pt idx="10">
                  <c:v>27.28</c:v>
                </c:pt>
                <c:pt idx="11">
                  <c:v>50.46</c:v>
                </c:pt>
                <c:pt idx="12">
                  <c:v>47.92</c:v>
                </c:pt>
                <c:pt idx="13">
                  <c:v>23.53</c:v>
                </c:pt>
                <c:pt idx="14">
                  <c:v>41.67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72206208"/>
        <c:axId val="72207744"/>
      </c:barChart>
      <c:catAx>
        <c:axId val="722062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72207744"/>
        <c:crosses val="autoZero"/>
        <c:auto val="1"/>
        <c:lblAlgn val="ctr"/>
        <c:lblOffset val="100"/>
        <c:noMultiLvlLbl val="1"/>
      </c:catAx>
      <c:valAx>
        <c:axId val="722077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72206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71449402158067"/>
          <c:y val="5.5612542289821681E-2"/>
          <c:w val="0.33002624671916009"/>
          <c:h val="0.8968805596942806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layout/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Субвенции бюджетам поселений на государственную регистрацию актов гражданского состояния</c:v>
                </c:pt>
                <c:pt idx="2">
                  <c:v>Субвенции бюджетам поселений на осуществление первичного воинского учета на территориях</c:v>
                </c:pt>
                <c:pt idx="3">
                  <c:v>Программа "Содействие занятости населения"</c:v>
                </c:pt>
                <c:pt idx="4">
                  <c:v>Подготовка к ОЗП 2015-2016гг.</c:v>
                </c:pt>
                <c:pt idx="5">
                  <c:v>Прочие безвозмездные поступления в бюджеты сельских поселений (празднование "День Оленевода")</c:v>
                </c:pt>
                <c:pt idx="6">
                  <c:v>Прочие безвозмездные поступления в бюджеты сельских поселений (Обустройство спортивной площадки в д.Ломбовож)</c:v>
                </c:pt>
                <c:pt idx="7">
                  <c:v>Прочие безвозмездные поступления в бюджеты сельских поселений (Изготовление памятника ВОВ  в д.Хурумпауль)</c:v>
                </c:pt>
                <c:pt idx="8">
                  <c:v>Прочие безвозмездные поступления в бюджеты сельских поселений (Содержание дорог в зимний период)</c:v>
                </c:pt>
                <c:pt idx="9">
                  <c:v>Прочие безвозмездные поступления в бюджеты сельских поселений (Создание общественных формирований правоохранительной направленности)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27019.8</c:v>
                </c:pt>
                <c:pt idx="1">
                  <c:v>102</c:v>
                </c:pt>
                <c:pt idx="2">
                  <c:v>788</c:v>
                </c:pt>
                <c:pt idx="3">
                  <c:v>3282</c:v>
                </c:pt>
                <c:pt idx="4">
                  <c:v>1000</c:v>
                </c:pt>
                <c:pt idx="5">
                  <c:v>500</c:v>
                </c:pt>
                <c:pt idx="6">
                  <c:v>300</c:v>
                </c:pt>
                <c:pt idx="7">
                  <c:v>100</c:v>
                </c:pt>
                <c:pt idx="8">
                  <c:v>1893.8</c:v>
                </c:pt>
                <c:pt idx="9">
                  <c:v>23.3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049152"/>
        <c:axId val="20652416"/>
      </c:barChart>
      <c:catAx>
        <c:axId val="2404915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 spc="100" baseline="0"/>
            </a:pPr>
            <a:endParaRPr lang="ru-RU"/>
          </a:p>
        </c:txPr>
        <c:crossAx val="20652416"/>
        <c:crosses val="autoZero"/>
        <c:auto val="1"/>
        <c:lblAlgn val="ctr"/>
        <c:lblOffset val="100"/>
        <c:noMultiLvlLbl val="0"/>
      </c:catAx>
      <c:valAx>
        <c:axId val="20652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049152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26AA-6278-4DD1-A9C5-8D217FCEDFD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Бюджет для граждан </a:t>
            </a:r>
            <a:br>
              <a:rPr lang="ru-RU" dirty="0" smtClean="0"/>
            </a:br>
            <a:r>
              <a:rPr lang="ru-RU" dirty="0" smtClean="0"/>
              <a:t>сельского поселения </a:t>
            </a:r>
            <a:br>
              <a:rPr lang="ru-RU" dirty="0" smtClean="0"/>
            </a:br>
            <a:r>
              <a:rPr lang="ru-RU" dirty="0" smtClean="0"/>
              <a:t>Саранпауль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Исполнение бюджета по итогам 1 полугодия 2016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бюджета сельского поселения Саранпауль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348880"/>
            <a:ext cx="4589132" cy="86580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сумме </a:t>
            </a:r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43841,6 </a:t>
            </a:r>
            <a:r>
              <a:rPr lang="ru-RU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ыс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</a:t>
            </a:r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45592,0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тыс. руб.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1750,4 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Доходы бюджета сельского поселения Саранпауль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201698"/>
              </p:ext>
            </p:extLst>
          </p:nvPr>
        </p:nvGraphicFramePr>
        <p:xfrm>
          <a:off x="0" y="1844824"/>
          <a:ext cx="871296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Исполнение доходов бюджета сельского поселения Саранпауль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200336"/>
              </p:ext>
            </p:extLst>
          </p:nvPr>
        </p:nvGraphicFramePr>
        <p:xfrm>
          <a:off x="1115616" y="2132856"/>
          <a:ext cx="7056784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бюджета сельского поселения Саранпауль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213966"/>
              </p:ext>
            </p:extLst>
          </p:nvPr>
        </p:nvGraphicFramePr>
        <p:xfrm>
          <a:off x="457200" y="785794"/>
          <a:ext cx="8388000" cy="588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Исполнение расходов</a:t>
            </a:r>
            <a:r>
              <a:rPr lang="ru-RU" sz="2400" dirty="0" smtClean="0"/>
              <a:t> </a:t>
            </a:r>
            <a:r>
              <a:rPr lang="ru-RU" sz="2000" dirty="0" smtClean="0"/>
              <a:t>бюджета сельского поселения Саранпауль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140238"/>
              </p:ext>
            </p:extLst>
          </p:nvPr>
        </p:nvGraphicFramePr>
        <p:xfrm>
          <a:off x="457200" y="1196752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Объем межбюджетных трансфертов передаваемых из бюджетов других уровней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809512"/>
              </p:ext>
            </p:extLst>
          </p:nvPr>
        </p:nvGraphicFramePr>
        <p:xfrm>
          <a:off x="611560" y="548680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663</TotalTime>
  <Words>102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Паркет</vt:lpstr>
      <vt:lpstr>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104</cp:revision>
  <dcterms:modified xsi:type="dcterms:W3CDTF">2016-07-26T06:31:25Z</dcterms:modified>
</cp:coreProperties>
</file>